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682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44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27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96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35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24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78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733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66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16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87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56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09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1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34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16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75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0A7905-1D38-4DEF-B375-880745BDB272}" type="datetimeFigureOut">
              <a:rPr lang="ar-IQ" smtClean="0"/>
              <a:t>18/04/1440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5D4A1D-39F4-41ED-96FB-B893A95EFA0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257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627063"/>
            <a:ext cx="9144000" cy="1849437"/>
          </a:xfrm>
        </p:spPr>
        <p:txBody>
          <a:bodyPr/>
          <a:lstStyle/>
          <a:p>
            <a:r>
              <a:rPr lang="ar-IQ" dirty="0" smtClean="0"/>
              <a:t>أنواع الإصابات الرياضية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9144000" cy="2578100"/>
          </a:xfrm>
        </p:spPr>
        <p:txBody>
          <a:bodyPr>
            <a:noAutofit/>
          </a:bodyPr>
          <a:lstStyle/>
          <a:p>
            <a:r>
              <a:rPr lang="ar-IQ" sz="2800" dirty="0" smtClean="0"/>
              <a:t>إصابات الجلد والانسجة الرخوة</a:t>
            </a:r>
          </a:p>
          <a:p>
            <a:r>
              <a:rPr lang="ar-IQ" sz="2800" dirty="0" smtClean="0"/>
              <a:t>إصابات العضلات</a:t>
            </a:r>
          </a:p>
          <a:p>
            <a:r>
              <a:rPr lang="ar-IQ" sz="2800" dirty="0" smtClean="0"/>
              <a:t>إصابات العظام</a:t>
            </a:r>
          </a:p>
          <a:p>
            <a:r>
              <a:rPr lang="ar-IQ" sz="2800" dirty="0" smtClean="0"/>
              <a:t>إصابات المفاصل</a:t>
            </a:r>
          </a:p>
          <a:p>
            <a:r>
              <a:rPr lang="ar-IQ" sz="2800" dirty="0" smtClean="0"/>
              <a:t>إصابات الاعصاب</a:t>
            </a:r>
            <a:endParaRPr lang="ar-IQ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447800"/>
            <a:ext cx="3937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74701" y="110066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400" dirty="0" smtClean="0"/>
              <a:t>العلاج : </a:t>
            </a:r>
            <a:r>
              <a:rPr lang="en-US" sz="2400" dirty="0" smtClean="0"/>
              <a:t>R.I.C.E</a:t>
            </a:r>
          </a:p>
          <a:p>
            <a:pPr marL="0" indent="0">
              <a:buNone/>
            </a:pPr>
            <a:r>
              <a:rPr lang="ar-IQ" sz="2400" dirty="0" smtClean="0"/>
              <a:t>تجنب التدليك وتحريك العضلة بعكس اتجاه عملها</a:t>
            </a:r>
          </a:p>
          <a:p>
            <a:pPr marL="0" indent="0">
              <a:buNone/>
            </a:pPr>
            <a:r>
              <a:rPr lang="ar-IQ" sz="2400" dirty="0" smtClean="0"/>
              <a:t>تدفئة العضلات</a:t>
            </a:r>
          </a:p>
          <a:p>
            <a:pPr marL="0" indent="0">
              <a:buNone/>
            </a:pPr>
            <a:r>
              <a:rPr lang="ar-IQ" sz="2400" dirty="0" smtClean="0"/>
              <a:t>استخدام حمام البخار</a:t>
            </a:r>
          </a:p>
          <a:p>
            <a:pPr marL="0" indent="0">
              <a:buNone/>
            </a:pPr>
            <a:r>
              <a:rPr lang="ar-IQ" sz="2400" dirty="0" smtClean="0"/>
              <a:t>استخدام الاشعة تحت الحمراء</a:t>
            </a:r>
            <a:endParaRPr lang="ar-IQ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2343150"/>
            <a:ext cx="2552700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السحب والتمزق العضلي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900" y="2679700"/>
            <a:ext cx="6985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965201"/>
            <a:ext cx="949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1" y="558800"/>
            <a:ext cx="10131425" cy="6007099"/>
          </a:xfrm>
        </p:spPr>
        <p:txBody>
          <a:bodyPr anchor="t">
            <a:noAutofit/>
          </a:bodyPr>
          <a:lstStyle/>
          <a:p>
            <a:r>
              <a:rPr lang="ar-IQ" sz="2600" dirty="0" smtClean="0"/>
              <a:t>تعريف التمزق العضلي: شد او تمزق الالياف او الاوتار العضلية نتيجة جهد عضلي عنيف اكبر من ان تتحمله العضلة </a:t>
            </a:r>
          </a:p>
          <a:p>
            <a:r>
              <a:rPr lang="ar-IQ" sz="2600" dirty="0" smtClean="0"/>
              <a:t>الأسباب : السبب الرئيسي لهذه الإصابة هو التقلص العضلي غير الاعتيادي الذ ينشأ من عدة عوامل :</a:t>
            </a:r>
          </a:p>
          <a:p>
            <a:r>
              <a:rPr lang="ar-IQ" sz="2600" dirty="0" smtClean="0"/>
              <a:t>عدم تناسق الانقباض العضلي للعضلات المتقابلة</a:t>
            </a:r>
          </a:p>
          <a:p>
            <a:r>
              <a:rPr lang="ar-IQ" sz="2600" dirty="0" smtClean="0"/>
              <a:t>فقدام الماء والاملاح</a:t>
            </a:r>
          </a:p>
          <a:p>
            <a:r>
              <a:rPr lang="ar-IQ" sz="2600" dirty="0" smtClean="0"/>
              <a:t>تراكم النواتج الثانوية في العضلة</a:t>
            </a:r>
          </a:p>
          <a:p>
            <a:r>
              <a:rPr lang="ar-IQ" sz="2600" dirty="0" smtClean="0"/>
              <a:t>الانقباض العضلي المفاجئ</a:t>
            </a:r>
          </a:p>
          <a:p>
            <a:r>
              <a:rPr lang="ar-IQ" sz="2600" dirty="0" smtClean="0"/>
              <a:t>الجهد العضلي الشديد</a:t>
            </a:r>
          </a:p>
          <a:p>
            <a:r>
              <a:rPr lang="ar-IQ" sz="2600" dirty="0" smtClean="0"/>
              <a:t>الاحماء</a:t>
            </a:r>
          </a:p>
          <a:p>
            <a:r>
              <a:rPr lang="ar-IQ" sz="2600" dirty="0" smtClean="0"/>
              <a:t>قصر العضلة وعدم مطاطيتها</a:t>
            </a:r>
          </a:p>
          <a:p>
            <a:r>
              <a:rPr lang="ar-IQ" sz="2600" dirty="0" smtClean="0"/>
              <a:t>العودة للملاعب قبل الشفاء التام</a:t>
            </a:r>
            <a:endParaRPr lang="ar-IQ" sz="2600" dirty="0"/>
          </a:p>
        </p:txBody>
      </p:sp>
    </p:spTree>
    <p:extLst>
      <p:ext uri="{BB962C8B-B14F-4D97-AF65-F5344CB8AC3E}">
        <p14:creationId xmlns:p14="http://schemas.microsoft.com/office/powerpoint/2010/main" val="35602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1" y="215901"/>
            <a:ext cx="10131425" cy="838200"/>
          </a:xfrm>
        </p:spPr>
        <p:txBody>
          <a:bodyPr/>
          <a:lstStyle/>
          <a:p>
            <a:r>
              <a:rPr lang="ar-IQ" dirty="0" smtClean="0"/>
              <a:t>درجات التمزق العضلي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1" y="1054101"/>
            <a:ext cx="10131425" cy="4508500"/>
          </a:xfrm>
        </p:spPr>
        <p:txBody>
          <a:bodyPr anchor="t">
            <a:normAutofit/>
          </a:bodyPr>
          <a:lstStyle/>
          <a:p>
            <a:r>
              <a:rPr lang="ar-IQ" sz="2500" dirty="0" smtClean="0"/>
              <a:t>الدرجة الأولى البسيطة : تمزق عدد قليل من الالياف العضلية</a:t>
            </a:r>
          </a:p>
          <a:p>
            <a:r>
              <a:rPr lang="ar-IQ" sz="2500" dirty="0" smtClean="0"/>
              <a:t>الدرجة الثانية المتوسطة :تمزق عدد كبير من الالياف العضلية مع بقاء العضلة تعمل</a:t>
            </a:r>
          </a:p>
          <a:p>
            <a:r>
              <a:rPr lang="ar-IQ" sz="2500" dirty="0" smtClean="0"/>
              <a:t>الدرجة الثالثة الشديدة : تمزق العضلة بالكامل او انقطاع وترها وينفصل جزء العظم الذي يتصل بالعضلة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2800350"/>
            <a:ext cx="4476750" cy="38417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2800351"/>
            <a:ext cx="3581401" cy="3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الاعراض والعلامات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ar-IQ" sz="2400" dirty="0" smtClean="0"/>
              <a:t>الألم : ويخلف حسب شدة التمزق</a:t>
            </a:r>
          </a:p>
          <a:p>
            <a:r>
              <a:rPr lang="ar-IQ" sz="2400" dirty="0" smtClean="0"/>
              <a:t>تورم</a:t>
            </a:r>
          </a:p>
          <a:p>
            <a:r>
              <a:rPr lang="ar-IQ" sz="2400" dirty="0" smtClean="0"/>
              <a:t>تشوه</a:t>
            </a:r>
          </a:p>
          <a:p>
            <a:r>
              <a:rPr lang="ar-IQ" sz="2400" dirty="0" smtClean="0"/>
              <a:t>ضعف شديد عند استخدام العضلة</a:t>
            </a:r>
          </a:p>
          <a:p>
            <a:r>
              <a:rPr lang="ar-IQ" sz="2400" dirty="0" smtClean="0"/>
              <a:t>الم عند الضغط على مكان الاصابة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5170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العلاج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R.I.C.E</a:t>
            </a:r>
            <a:endParaRPr lang="ar-IQ" sz="3600" dirty="0" smtClean="0"/>
          </a:p>
          <a:p>
            <a:r>
              <a:rPr lang="ar-IQ" sz="3600" smtClean="0"/>
              <a:t>العلاج الطبيعي</a:t>
            </a:r>
            <a:endParaRPr lang="ar-IQ" sz="3600" dirty="0"/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0842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إصابات الجلد والانسجة الرخوة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9701" y="1646767"/>
            <a:ext cx="10131425" cy="3649133"/>
          </a:xfrm>
        </p:spPr>
        <p:txBody>
          <a:bodyPr>
            <a:normAutofit/>
          </a:bodyPr>
          <a:lstStyle/>
          <a:p>
            <a:r>
              <a:rPr lang="ar-IQ" sz="2400" dirty="0" err="1" smtClean="0"/>
              <a:t>النقطات</a:t>
            </a:r>
            <a:r>
              <a:rPr lang="ar-IQ" sz="2400" dirty="0" smtClean="0"/>
              <a:t> او الفقاعات :احتكاك الجلد باستمرار بسطح خشن مم يؤدي الى انفصال الطبقات العليا من الجلد عن الطبقات السفلى.</a:t>
            </a:r>
          </a:p>
          <a:p>
            <a:r>
              <a:rPr lang="ar-IQ" sz="2400" dirty="0" smtClean="0"/>
              <a:t>العلاج : تركها الى ان يمتصها الجسم او فتحها</a:t>
            </a:r>
            <a:endParaRPr lang="ar-IQ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25" y="4062412"/>
            <a:ext cx="2820988" cy="24669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" y="4062412"/>
            <a:ext cx="23971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97001" y="681567"/>
            <a:ext cx="10131425" cy="3014133"/>
          </a:xfrm>
        </p:spPr>
        <p:txBody>
          <a:bodyPr>
            <a:normAutofit/>
          </a:bodyPr>
          <a:lstStyle/>
          <a:p>
            <a:r>
              <a:rPr lang="ar-IQ" sz="2400" dirty="0" err="1" smtClean="0"/>
              <a:t>السحجات</a:t>
            </a:r>
            <a:r>
              <a:rPr lang="ar-IQ" sz="2400" dirty="0" smtClean="0"/>
              <a:t> : تمزق الطبقات العليا من الجلد فقط نتيجة تعرضها للاحتكاك الشديد بسطح خشن</a:t>
            </a:r>
          </a:p>
          <a:p>
            <a:r>
              <a:rPr lang="ar-IQ" sz="2400" dirty="0" smtClean="0"/>
              <a:t>العلاج : تنظيف المكان بالماء او احد المعقمات وإزالة أي جسم غريب منها وربطها</a:t>
            </a:r>
            <a:endParaRPr lang="ar-IQ" sz="2400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2" y="3492500"/>
            <a:ext cx="4002088" cy="28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الجروح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dirty="0" smtClean="0"/>
              <a:t>تعريف : هو فقدان استمرار الجلد نتيجة تعرضه الى شدة خارجية .</a:t>
            </a:r>
          </a:p>
          <a:p>
            <a:r>
              <a:rPr lang="ar-IQ" sz="2400" dirty="0" smtClean="0"/>
              <a:t>انواعه :</a:t>
            </a:r>
          </a:p>
          <a:p>
            <a:r>
              <a:rPr lang="ar-IQ" sz="2400" dirty="0" smtClean="0"/>
              <a:t>الجرح القطعي</a:t>
            </a:r>
          </a:p>
          <a:p>
            <a:r>
              <a:rPr lang="ar-IQ" sz="2400" dirty="0" smtClean="0"/>
              <a:t>الجرح النافذ</a:t>
            </a:r>
          </a:p>
          <a:p>
            <a:r>
              <a:rPr lang="ar-IQ" sz="2400" dirty="0" smtClean="0"/>
              <a:t>الجرح الرضي</a:t>
            </a:r>
            <a:endParaRPr lang="ar-IQ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3886200"/>
            <a:ext cx="2197100" cy="260350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" y="3886200"/>
            <a:ext cx="2648528" cy="260350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6" y="18192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9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علاج الجروح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dirty="0" smtClean="0"/>
              <a:t>تعقيم مكان الإصابة بأحد المطهرات</a:t>
            </a:r>
          </a:p>
          <a:p>
            <a:r>
              <a:rPr lang="ar-IQ" sz="2400" dirty="0" smtClean="0"/>
              <a:t>العمل على إيقاف النزف بواسطة الضغط المباشر على الجرح</a:t>
            </a:r>
          </a:p>
          <a:p>
            <a:r>
              <a:rPr lang="ar-IQ" sz="2400" dirty="0" smtClean="0"/>
              <a:t>أنواع النزف : نزف خارجي ونزف داخلي ونزف شرياني ونزف وريدي</a:t>
            </a:r>
          </a:p>
          <a:p>
            <a:r>
              <a:rPr lang="ar-IQ" sz="2400" dirty="0" smtClean="0"/>
              <a:t>الربط بواسطة قطعة قماش</a:t>
            </a:r>
            <a:endParaRPr lang="ar-IQ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070630"/>
            <a:ext cx="2590800" cy="17621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2" y="4924424"/>
            <a:ext cx="2619375" cy="18764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4229100"/>
            <a:ext cx="2933700" cy="15621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4924424"/>
            <a:ext cx="36957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 </a:t>
            </a:r>
            <a:r>
              <a:rPr lang="ar-IQ" sz="2400" dirty="0" smtClean="0"/>
              <a:t>الكدمات او الرضوض :احتكاك مباشر بين لاعب ولاعب اخر او أي جسم صلب مثل الأداة.</a:t>
            </a:r>
          </a:p>
          <a:p>
            <a:r>
              <a:rPr lang="ar-IQ" sz="2400" dirty="0" smtClean="0"/>
              <a:t>العلامات والاعراض : الم شديد وتورم وتغير لون الجلد</a:t>
            </a:r>
          </a:p>
          <a:p>
            <a:r>
              <a:rPr lang="ar-IQ" sz="2400" dirty="0" smtClean="0"/>
              <a:t>العلاج :</a:t>
            </a:r>
            <a:r>
              <a:rPr lang="en-US" sz="2400" dirty="0" smtClean="0"/>
              <a:t>R.I.C.E</a:t>
            </a:r>
            <a:endParaRPr lang="ar-IQ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12" y="3966633"/>
            <a:ext cx="3824288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إصابات العضلات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dirty="0" smtClean="0"/>
              <a:t>الكدمات او الرضوض</a:t>
            </a:r>
          </a:p>
          <a:p>
            <a:r>
              <a:rPr lang="ar-IQ" sz="2400" dirty="0" smtClean="0"/>
              <a:t>التشنج العضلي</a:t>
            </a:r>
          </a:p>
          <a:p>
            <a:r>
              <a:rPr lang="ar-IQ" sz="2400" dirty="0" smtClean="0"/>
              <a:t>إصابات السحب والتمزق العضلي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6927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الكدمات او الرضوض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dirty="0" smtClean="0"/>
              <a:t>الم شديد</a:t>
            </a:r>
          </a:p>
          <a:p>
            <a:r>
              <a:rPr lang="ar-IQ" sz="2400" dirty="0" smtClean="0"/>
              <a:t>ورم</a:t>
            </a:r>
          </a:p>
          <a:p>
            <a:r>
              <a:rPr lang="ar-IQ" sz="2400" dirty="0" smtClean="0"/>
              <a:t>زيادة التورم خلال </a:t>
            </a:r>
            <a:r>
              <a:rPr lang="ar-IQ" sz="2400" dirty="0" smtClean="0"/>
              <a:t>2</a:t>
            </a:r>
            <a:r>
              <a:rPr lang="ar-IQ" sz="2400" dirty="0"/>
              <a:t>4</a:t>
            </a:r>
            <a:r>
              <a:rPr lang="ar-IQ" sz="2400" dirty="0" smtClean="0"/>
              <a:t> </a:t>
            </a:r>
            <a:r>
              <a:rPr lang="ar-IQ" sz="2400" dirty="0" smtClean="0"/>
              <a:t>ساعة</a:t>
            </a:r>
          </a:p>
          <a:p>
            <a:r>
              <a:rPr lang="ar-IQ" sz="2400" dirty="0" smtClean="0"/>
              <a:t>تغير لون الجلد</a:t>
            </a:r>
          </a:p>
          <a:p>
            <a:r>
              <a:rPr lang="ar-IQ" sz="2400" dirty="0" smtClean="0"/>
              <a:t>العلاج : </a:t>
            </a:r>
            <a:r>
              <a:rPr lang="en-US" sz="2400" dirty="0" smtClean="0"/>
              <a:t>R.I.C.E</a:t>
            </a:r>
            <a:endParaRPr lang="ar-IQ" sz="2400" dirty="0" smtClean="0"/>
          </a:p>
          <a:p>
            <a:r>
              <a:rPr lang="ar-IQ" sz="2400" dirty="0" smtClean="0"/>
              <a:t>اخذ بعض المسكنات</a:t>
            </a:r>
          </a:p>
          <a:p>
            <a:r>
              <a:rPr lang="ar-IQ" sz="2400" dirty="0" smtClean="0"/>
              <a:t>العلاج الطبيعي</a:t>
            </a:r>
            <a:endParaRPr lang="ar-IQ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3787774"/>
            <a:ext cx="398938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التشنجات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95233"/>
          </a:xfrm>
        </p:spPr>
        <p:txBody>
          <a:bodyPr>
            <a:noAutofit/>
          </a:bodyPr>
          <a:lstStyle/>
          <a:p>
            <a:r>
              <a:rPr lang="ar-IQ" sz="2000" dirty="0" smtClean="0"/>
              <a:t>تعريف : تقلص العضلة تقلصاً قوياً جداً واكبر من المعتاد نتيجة رد فعل عصبي قد يستمر لعدة ثوان او دقائق محدودة</a:t>
            </a:r>
          </a:p>
          <a:p>
            <a:r>
              <a:rPr lang="ar-IQ" sz="2000" dirty="0" smtClean="0"/>
              <a:t>الأسباب : قلة الماء والاملاح</a:t>
            </a:r>
          </a:p>
          <a:p>
            <a:r>
              <a:rPr lang="ar-IQ" sz="2000" dirty="0" smtClean="0"/>
              <a:t>التغذية غير الصحيحة</a:t>
            </a:r>
          </a:p>
          <a:p>
            <a:r>
              <a:rPr lang="ar-IQ" sz="2000" dirty="0" smtClean="0"/>
              <a:t>اجهاد العضلة</a:t>
            </a:r>
          </a:p>
          <a:p>
            <a:r>
              <a:rPr lang="ar-IQ" sz="2000" dirty="0" smtClean="0"/>
              <a:t>قلة التدريب او التدريب الخاطئ</a:t>
            </a:r>
          </a:p>
          <a:p>
            <a:r>
              <a:rPr lang="ar-IQ" sz="2000" dirty="0" smtClean="0"/>
              <a:t>الحالة النفسية</a:t>
            </a:r>
          </a:p>
          <a:p>
            <a:r>
              <a:rPr lang="ar-IQ" sz="2000" dirty="0" smtClean="0"/>
              <a:t>تشوهات قوس القدم</a:t>
            </a:r>
          </a:p>
          <a:p>
            <a:r>
              <a:rPr lang="ar-IQ" sz="2000" dirty="0" smtClean="0"/>
              <a:t>الحذاء غير المناسب</a:t>
            </a:r>
          </a:p>
          <a:p>
            <a:r>
              <a:rPr lang="ar-IQ" sz="2000" dirty="0" smtClean="0"/>
              <a:t>حركات غير معتادة</a:t>
            </a:r>
          </a:p>
          <a:p>
            <a:r>
              <a:rPr lang="ar-IQ" sz="2000" dirty="0" smtClean="0"/>
              <a:t>تغير الحامضية في العضلة</a:t>
            </a:r>
            <a:endParaRPr lang="ar-IQ" sz="2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616324"/>
            <a:ext cx="2667000" cy="27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اوي">
  <a:themeElements>
    <a:clrScheme name="سماوي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سماو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سماوي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TM03457452[[fn=سماوي]]</Template>
  <TotalTime>198</TotalTime>
  <Words>401</Words>
  <Application>Microsoft Office PowerPoint</Application>
  <PresentationFormat>شاشة عريضة</PresentationFormat>
  <Paragraphs>77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سماوي</vt:lpstr>
      <vt:lpstr>أنواع الإصابات الرياضية</vt:lpstr>
      <vt:lpstr>إصابات الجلد والانسجة الرخوة</vt:lpstr>
      <vt:lpstr>عرض تقديمي في PowerPoint</vt:lpstr>
      <vt:lpstr>الجروح</vt:lpstr>
      <vt:lpstr>علاج الجروح</vt:lpstr>
      <vt:lpstr>عرض تقديمي في PowerPoint</vt:lpstr>
      <vt:lpstr>إصابات العضلات</vt:lpstr>
      <vt:lpstr>الكدمات او الرضوض</vt:lpstr>
      <vt:lpstr>التشنجات</vt:lpstr>
      <vt:lpstr>عرض تقديمي في PowerPoint</vt:lpstr>
      <vt:lpstr>السحب والتمزق العضلي</vt:lpstr>
      <vt:lpstr>عرض تقديمي في PowerPoint</vt:lpstr>
      <vt:lpstr>عرض تقديمي في PowerPoint</vt:lpstr>
      <vt:lpstr>درجات التمزق العضلي</vt:lpstr>
      <vt:lpstr>الاعراض والعلامات</vt:lpstr>
      <vt:lpstr>العلاج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الإصابات الرياضية</dc:title>
  <dc:creator>DR.Ahmed Saker 2o1O</dc:creator>
  <cp:lastModifiedBy>Dr.kamil</cp:lastModifiedBy>
  <cp:revision>18</cp:revision>
  <dcterms:created xsi:type="dcterms:W3CDTF">2015-12-19T21:17:24Z</dcterms:created>
  <dcterms:modified xsi:type="dcterms:W3CDTF">2018-12-26T08:48:24Z</dcterms:modified>
</cp:coreProperties>
</file>